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9" r:id="rId2"/>
    <p:sldId id="312" r:id="rId3"/>
    <p:sldId id="306" r:id="rId4"/>
    <p:sldId id="314" r:id="rId5"/>
    <p:sldId id="316" r:id="rId6"/>
    <p:sldId id="318" r:id="rId7"/>
    <p:sldId id="320" r:id="rId8"/>
    <p:sldId id="322" r:id="rId9"/>
    <p:sldId id="324" r:id="rId10"/>
    <p:sldId id="326" r:id="rId11"/>
    <p:sldId id="30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85DA2C-6D45-4430-9605-93EF422A8E67}" v="148" dt="2024-06-28T08:45:02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ONeill" userId="39bcae71-99b6-4020-8fdc-af6a44f79b77" providerId="ADAL" clId="{DE85DA2C-6D45-4430-9605-93EF422A8E67}"/>
    <pc:docChg chg="custSel modSld">
      <pc:chgData name="Adrian ONeill" userId="39bcae71-99b6-4020-8fdc-af6a44f79b77" providerId="ADAL" clId="{DE85DA2C-6D45-4430-9605-93EF422A8E67}" dt="2024-06-28T08:45:02.468" v="160" actId="20577"/>
      <pc:docMkLst>
        <pc:docMk/>
      </pc:docMkLst>
      <pc:sldChg chg="modSp mod modAnim">
        <pc:chgData name="Adrian ONeill" userId="39bcae71-99b6-4020-8fdc-af6a44f79b77" providerId="ADAL" clId="{DE85DA2C-6D45-4430-9605-93EF422A8E67}" dt="2024-06-04T11:34:23.218" v="117" actId="14100"/>
        <pc:sldMkLst>
          <pc:docMk/>
          <pc:sldMk cId="0" sldId="316"/>
        </pc:sldMkLst>
        <pc:spChg chg="mod">
          <ac:chgData name="Adrian ONeill" userId="39bcae71-99b6-4020-8fdc-af6a44f79b77" providerId="ADAL" clId="{DE85DA2C-6D45-4430-9605-93EF422A8E67}" dt="2024-06-04T11:34:23.218" v="117" actId="14100"/>
          <ac:spMkLst>
            <pc:docMk/>
            <pc:sldMk cId="0" sldId="316"/>
            <ac:spMk id="7" creationId="{F8E404FC-CAF4-0EC1-6CB8-014930D04C86}"/>
          </ac:spMkLst>
        </pc:spChg>
      </pc:sldChg>
      <pc:sldChg chg="modSp mod">
        <pc:chgData name="Adrian ONeill" userId="39bcae71-99b6-4020-8fdc-af6a44f79b77" providerId="ADAL" clId="{DE85DA2C-6D45-4430-9605-93EF422A8E67}" dt="2024-06-04T11:47:32.164" v="124" actId="14100"/>
        <pc:sldMkLst>
          <pc:docMk/>
          <pc:sldMk cId="0" sldId="324"/>
        </pc:sldMkLst>
        <pc:spChg chg="mod">
          <ac:chgData name="Adrian ONeill" userId="39bcae71-99b6-4020-8fdc-af6a44f79b77" providerId="ADAL" clId="{DE85DA2C-6D45-4430-9605-93EF422A8E67}" dt="2024-06-04T11:47:26.718" v="123" actId="14100"/>
          <ac:spMkLst>
            <pc:docMk/>
            <pc:sldMk cId="0" sldId="324"/>
            <ac:spMk id="8" creationId="{3D30182B-EA6E-9B5E-0CE2-4309BBBB226B}"/>
          </ac:spMkLst>
        </pc:spChg>
        <pc:spChg chg="mod">
          <ac:chgData name="Adrian ONeill" userId="39bcae71-99b6-4020-8fdc-af6a44f79b77" providerId="ADAL" clId="{DE85DA2C-6D45-4430-9605-93EF422A8E67}" dt="2024-06-04T11:47:32.164" v="124" actId="14100"/>
          <ac:spMkLst>
            <pc:docMk/>
            <pc:sldMk cId="0" sldId="324"/>
            <ac:spMk id="10" creationId="{652F4F95-C904-3C9C-1748-E04EFEC4D5B2}"/>
          </ac:spMkLst>
        </pc:spChg>
        <pc:spChg chg="mod">
          <ac:chgData name="Adrian ONeill" userId="39bcae71-99b6-4020-8fdc-af6a44f79b77" providerId="ADAL" clId="{DE85DA2C-6D45-4430-9605-93EF422A8E67}" dt="2024-06-04T11:47:17.528" v="122" actId="14100"/>
          <ac:spMkLst>
            <pc:docMk/>
            <pc:sldMk cId="0" sldId="324"/>
            <ac:spMk id="14" creationId="{6BB0B9BE-EC09-514D-095C-55AE364DED71}"/>
          </ac:spMkLst>
        </pc:spChg>
      </pc:sldChg>
      <pc:sldChg chg="delSp modSp mod delAnim modAnim">
        <pc:chgData name="Adrian ONeill" userId="39bcae71-99b6-4020-8fdc-af6a44f79b77" providerId="ADAL" clId="{DE85DA2C-6D45-4430-9605-93EF422A8E67}" dt="2024-06-28T08:45:02.468" v="160" actId="20577"/>
        <pc:sldMkLst>
          <pc:docMk/>
          <pc:sldMk cId="0" sldId="326"/>
        </pc:sldMkLst>
        <pc:spChg chg="mod">
          <ac:chgData name="Adrian ONeill" userId="39bcae71-99b6-4020-8fdc-af6a44f79b77" providerId="ADAL" clId="{DE85DA2C-6D45-4430-9605-93EF422A8E67}" dt="2024-06-28T08:45:02.468" v="160" actId="20577"/>
          <ac:spMkLst>
            <pc:docMk/>
            <pc:sldMk cId="0" sldId="326"/>
            <ac:spMk id="3" creationId="{09E0B758-3176-81BC-51C8-48FDE301B856}"/>
          </ac:spMkLst>
        </pc:spChg>
        <pc:spChg chg="del mod">
          <ac:chgData name="Adrian ONeill" userId="39bcae71-99b6-4020-8fdc-af6a44f79b77" providerId="ADAL" clId="{DE85DA2C-6D45-4430-9605-93EF422A8E67}" dt="2024-06-28T08:44:30.503" v="157" actId="478"/>
          <ac:spMkLst>
            <pc:docMk/>
            <pc:sldMk cId="0" sldId="326"/>
            <ac:spMk id="5" creationId="{49167C95-96C0-7B8F-A586-2B8D288B9DC1}"/>
          </ac:spMkLst>
        </pc:spChg>
        <pc:spChg chg="mod">
          <ac:chgData name="Adrian ONeill" userId="39bcae71-99b6-4020-8fdc-af6a44f79b77" providerId="ADAL" clId="{DE85DA2C-6D45-4430-9605-93EF422A8E67}" dt="2024-06-04T11:37:04.948" v="118" actId="1076"/>
          <ac:spMkLst>
            <pc:docMk/>
            <pc:sldMk cId="0" sldId="326"/>
            <ac:spMk id="11" creationId="{0DF0A91A-94E3-92CF-F011-7A0A301496A9}"/>
          </ac:spMkLst>
        </pc:spChg>
        <pc:picChg chg="mod">
          <ac:chgData name="Adrian ONeill" userId="39bcae71-99b6-4020-8fdc-af6a44f79b77" providerId="ADAL" clId="{DE85DA2C-6D45-4430-9605-93EF422A8E67}" dt="2024-06-28T08:44:40.943" v="159" actId="1076"/>
          <ac:picMkLst>
            <pc:docMk/>
            <pc:sldMk cId="0" sldId="326"/>
            <ac:picMk id="4" creationId="{C14CB351-572F-5589-8BA3-BF8E66DFE40A}"/>
          </ac:picMkLst>
        </pc:picChg>
        <pc:picChg chg="del">
          <ac:chgData name="Adrian ONeill" userId="39bcae71-99b6-4020-8fdc-af6a44f79b77" providerId="ADAL" clId="{DE85DA2C-6D45-4430-9605-93EF422A8E67}" dt="2024-06-28T08:44:14.823" v="125" actId="478"/>
          <ac:picMkLst>
            <pc:docMk/>
            <pc:sldMk cId="0" sldId="326"/>
            <ac:picMk id="6" creationId="{34CAEA6E-50C8-F146-55B1-9493EB6F944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680D6-323A-4A59-AE30-F38BFCBB02A1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44F5C-9318-49B0-A474-56D077BFC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475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4455D1-1555-EE08-1DB1-7E8204938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A2EB41-ACA1-7F97-5266-5B87DA5897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22F61-2945-ACE5-A35B-4149DD5E4DB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4F0255-BB9B-433A-995A-530B96FC9A71}" type="slidenum">
              <a:t>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A71B7D-3BA6-69F5-7DFD-AD63D5E9F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0C69B-8154-C383-494E-7B1FBB10F3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897AD-8A3F-553B-FDD9-21F31AEE51B6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E8A28A-DEF0-41B6-BB9E-EC9E117D6417}" type="slidenum">
              <a:t>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EC469-AE2B-4258-0097-5F14D4EC5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111E4-6E95-B628-153B-8687631150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1CD87-977A-D34B-4823-AA766DC1A05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E8C735-A316-4350-B992-6CA413541021}" type="slidenum">
              <a:t>11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0D48-3598-EDE6-BEF4-FCB92B5FB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8ED8-1940-5E8B-8C1D-099F8C244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6416B-40D7-1083-80E5-35DD4A87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953ED-66FE-0207-07AD-3C4082542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75978-9A7F-8EBF-D307-9D50C9CC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00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C7790-0E70-C648-5B06-95E76C8E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3D97B-90B0-9DF9-FFD0-8108716E2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B03F3-D19D-7BF7-8677-E350ACD9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1BEE7-5AF3-CAB6-761F-BC9B70E9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9210D-9D53-77C8-C00B-CFF8518B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2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B09E07-426C-C252-6ECC-0B6A2ABA6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FFBA2-76BF-C397-357D-9BACD09B2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D34F7-5213-B5AC-8270-3C9B5BD5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D5D89-EDC0-E6A6-0446-ED7FF685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DB8E4-341A-D031-B1B3-18A94F9A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351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photo of palm leaf on pink background&#10;">
            <a:extLst>
              <a:ext uri="{FF2B5EF4-FFF2-40B4-BE49-F238E27FC236}">
                <a16:creationId xmlns:a16="http://schemas.microsoft.com/office/drawing/2014/main" id="{5F2E0168-6129-8790-4992-E56FF1A53C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EE463FBF-50B7-9890-1777-FC92033FD2FF}"/>
              </a:ext>
            </a:extLst>
          </p:cNvPr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2C3DE3-EAC1-E7E8-2D2E-A8E7CBEA3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0587" y="1901952"/>
            <a:ext cx="3937415" cy="238759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6CECD4-5BDE-26CA-3B14-F0FE90BA501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730587" y="4379976"/>
            <a:ext cx="3937415" cy="572798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1B3D239-AFFD-7F22-0B95-287634738E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93829" y="1143000"/>
            <a:ext cx="5029200" cy="4572000"/>
          </a:xfrm>
          <a:solidFill>
            <a:srgbClr val="D9A49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7284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Photo of palm tree leaves&#10;">
            <a:extLst>
              <a:ext uri="{FF2B5EF4-FFF2-40B4-BE49-F238E27FC236}">
                <a16:creationId xmlns:a16="http://schemas.microsoft.com/office/drawing/2014/main" id="{71C4E48E-BD65-31B1-9FAA-544775BAB4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0814D70A-11B9-7DEF-FA52-EE254B1ACE51}"/>
              </a:ext>
            </a:extLst>
          </p:cNvPr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7F5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90A3E773-89F8-8F37-AD8C-C0494CDAA3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9048" y="777240"/>
            <a:ext cx="5184648" cy="5303520"/>
          </a:xfrm>
          <a:solidFill>
            <a:srgbClr val="D9A49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3CB0C2-F2CB-7DEB-401F-573D3790FC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3040" y="1828800"/>
            <a:ext cx="4087368" cy="841248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2AE8A3-D55C-1AC3-333D-001FD142202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463040" y="2799984"/>
            <a:ext cx="4087368" cy="2203703"/>
          </a:xfrm>
        </p:spPr>
        <p:txBody>
          <a:bodyPr/>
          <a:lstStyle>
            <a:lvl1pPr marL="0" indent="0">
              <a:lnSpc>
                <a:spcPts val="2200"/>
              </a:lnSpc>
              <a:buNone/>
              <a:defRPr lang="en-GB" sz="14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8689DD-F66B-A556-ABB4-ED5F25D5C9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pPr lvl="0"/>
            <a:r>
              <a:rPr lang="en-GB"/>
              <a:t>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C0EE5B-7A20-F696-DC94-92EAE316B4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Contoso business plan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FA4C8F-2F84-561D-DCEB-E9FAD08C8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348262-9206-44C1-9DA0-599F25E4467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53125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7" descr="close up photo of plants&#10;">
            <a:extLst>
              <a:ext uri="{FF2B5EF4-FFF2-40B4-BE49-F238E27FC236}">
                <a16:creationId xmlns:a16="http://schemas.microsoft.com/office/drawing/2014/main" id="{FD2DDEA2-15A3-78E4-B612-58B6775906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8">
            <a:extLst>
              <a:ext uri="{FF2B5EF4-FFF2-40B4-BE49-F238E27FC236}">
                <a16:creationId xmlns:a16="http://schemas.microsoft.com/office/drawing/2014/main" id="{DB4605DC-E69F-9D2F-4C33-6F8D61ACF181}"/>
              </a:ext>
            </a:extLst>
          </p:cNvPr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FFF">
              <a:alpha val="9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A89726-C31F-5DD7-FB66-2B6ED208E2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6803" y="1500283"/>
            <a:ext cx="10058400" cy="565263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F38B21-2AAB-3CB9-1DA1-E3BF43F9D38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657185" y="2411519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lang="en-GB" sz="1800">
                <a:solidFill>
                  <a:srgbClr val="AF4627"/>
                </a:solidFill>
                <a:latin typeface="Tisa Offc Serif Pro"/>
              </a:defRPr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E39A6E-E6E3-27A6-0489-B2AA8D9039F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657185" y="2707072"/>
            <a:ext cx="4114800" cy="731520"/>
          </a:xfrm>
        </p:spPr>
        <p:txBody>
          <a:bodyPr/>
          <a:lstStyle>
            <a:lvl1pPr marL="0" indent="0">
              <a:lnSpc>
                <a:spcPts val="2200"/>
              </a:lnSpc>
              <a:buNone/>
              <a:defRPr lang="en-GB" sz="14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947450-2B4C-535C-E7D3-3C955D8C7FD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657185" y="3567513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lang="en-GB" sz="1800">
                <a:solidFill>
                  <a:srgbClr val="AF4627"/>
                </a:solidFill>
                <a:latin typeface="Tisa Offc Serif Pro"/>
              </a:defRPr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81AC6E-D836-5D67-4FA0-142DF2C942E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657185" y="3863065"/>
            <a:ext cx="4114800" cy="731520"/>
          </a:xfrm>
        </p:spPr>
        <p:txBody>
          <a:bodyPr/>
          <a:lstStyle>
            <a:lvl1pPr marL="0" indent="0">
              <a:lnSpc>
                <a:spcPts val="2200"/>
              </a:lnSpc>
              <a:buNone/>
              <a:defRPr lang="en-GB" sz="14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8DC1F5-A887-3E6C-F1F8-F33990674C2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657185" y="4737597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lang="en-GB" sz="1800">
                <a:solidFill>
                  <a:srgbClr val="AF4627"/>
                </a:solidFill>
                <a:latin typeface="Tisa Offc Serif Pro"/>
              </a:defRPr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F0A391-82C3-23A2-7284-F68DBCC5FCF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657185" y="5033150"/>
            <a:ext cx="4114800" cy="731520"/>
          </a:xfrm>
        </p:spPr>
        <p:txBody>
          <a:bodyPr/>
          <a:lstStyle>
            <a:lvl1pPr marL="0" indent="0">
              <a:lnSpc>
                <a:spcPts val="2200"/>
              </a:lnSpc>
              <a:buNone/>
              <a:defRPr lang="en-GB" sz="14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5C898A-BB2A-4EF7-1498-2C8F2BD5C1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04814" y="2411519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lang="en-GB" sz="1800">
                <a:solidFill>
                  <a:srgbClr val="AF4627"/>
                </a:solidFill>
                <a:latin typeface="Tisa Offc Serif Pro"/>
              </a:defRPr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AA2BE6-4A63-DB79-6AA7-DF305942B41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04814" y="2707072"/>
            <a:ext cx="4114800" cy="731520"/>
          </a:xfrm>
        </p:spPr>
        <p:txBody>
          <a:bodyPr/>
          <a:lstStyle>
            <a:lvl1pPr marL="0" indent="0">
              <a:lnSpc>
                <a:spcPts val="2200"/>
              </a:lnSpc>
              <a:buNone/>
              <a:defRPr lang="en-GB" sz="14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B9927AB-8527-C59C-B0DA-0EA8E3A3D36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04814" y="3570539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lang="en-GB" sz="1800">
                <a:solidFill>
                  <a:srgbClr val="AF4627"/>
                </a:solidFill>
                <a:latin typeface="Tisa Offc Serif Pro"/>
              </a:defRPr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2A89C0-3F85-9823-4C57-63EA18AA752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04814" y="3865132"/>
            <a:ext cx="4114800" cy="731520"/>
          </a:xfrm>
        </p:spPr>
        <p:txBody>
          <a:bodyPr/>
          <a:lstStyle>
            <a:lvl1pPr marL="0" indent="0">
              <a:lnSpc>
                <a:spcPts val="2200"/>
              </a:lnSpc>
              <a:buNone/>
              <a:defRPr lang="en-GB" sz="14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C7B64E6-856C-2700-5778-2248C7CD78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AFFDE5F-C006-76CA-4516-34C357D0AD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Contoso business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A31F086-5006-924E-D930-5E6EE49BD8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D218C2B-9E4D-498E-9677-BB026FDBCB1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23569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photo of laptop keyboard bordered by 2 palm leaves&#10;">
            <a:extLst>
              <a:ext uri="{FF2B5EF4-FFF2-40B4-BE49-F238E27FC236}">
                <a16:creationId xmlns:a16="http://schemas.microsoft.com/office/drawing/2014/main" id="{B4166E55-BC2C-9523-F6B7-79F8A91AF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23A10578-8FC7-32E0-64F8-E426F234F834}"/>
              </a:ext>
            </a:extLst>
          </p:cNvPr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FFF">
              <a:alpha val="9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761F65-18EC-C098-1B2C-AFBF79BE91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1016" y="1929384"/>
            <a:ext cx="4480560" cy="64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BC3F03-A513-2004-2F7F-F477E455F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8448" y="2871216"/>
            <a:ext cx="2066544" cy="365760"/>
          </a:xfrm>
        </p:spPr>
        <p:txBody>
          <a:bodyPr anchor="b"/>
          <a:lstStyle>
            <a:lvl1pPr marL="0" indent="0">
              <a:buNone/>
              <a:defRPr lang="en-GB" sz="1800">
                <a:solidFill>
                  <a:srgbClr val="AF4627"/>
                </a:solidFill>
                <a:latin typeface="Tisa Offc Serif Pro"/>
              </a:defRPr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1A7EBAA-1D58-ECC9-E33C-9475BC9B7A2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98448" y="3337560"/>
            <a:ext cx="2066544" cy="228600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lang="en-GB" sz="14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2C6F1E6-7172-DCB4-58B3-F0F3CF80F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85032" y="2871216"/>
            <a:ext cx="2066544" cy="365760"/>
          </a:xfrm>
        </p:spPr>
        <p:txBody>
          <a:bodyPr anchor="b"/>
          <a:lstStyle>
            <a:lvl1pPr marL="0" indent="0">
              <a:buNone/>
              <a:defRPr lang="en-GB" sz="1800">
                <a:solidFill>
                  <a:srgbClr val="AF4627"/>
                </a:solidFill>
                <a:latin typeface="Tisa Offc Serif Pro"/>
              </a:defRPr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5A2CB4C-D285-527E-7810-DF058E68888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685032" y="3337560"/>
            <a:ext cx="2066544" cy="228600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lang="en-GB" sz="14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320FAC69-A18F-9CB5-EA34-8A653F186EF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208776" y="1289304"/>
            <a:ext cx="4572000" cy="4334256"/>
          </a:xfrm>
          <a:solidFill>
            <a:srgbClr val="D9A49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949058E3-4B9E-A460-4EA7-81ACCD6970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20XX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F51335F0-6FE2-40E2-AA4D-0B23F4E85D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Contoso business plan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9758BB8-7DE9-1DEE-4E05-CA2F3A38BD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237F9B7-6B3B-4621-AC23-ACB8DF2C37A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7290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8">
            <a:extLst>
              <a:ext uri="{FF2B5EF4-FFF2-40B4-BE49-F238E27FC236}">
                <a16:creationId xmlns:a16="http://schemas.microsoft.com/office/drawing/2014/main" id="{3AEC0C16-9A3A-46FE-D113-0AFA42A3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3BD57C-040D-AC39-07A6-67CC4C987B0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3821A33-4698-3787-ECB6-AD4C9AEA505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20XX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DBA21F4-3E35-0836-3F3C-D6C6C74F2C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Contoso business plan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9B43F82-5E1E-8144-1B9B-F5F4BC1ED8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9F41C4-248D-4220-8168-A7F0C1831EE9}" type="slidenum">
              <a:t>‹#›</a:t>
            </a:fld>
            <a:endParaRPr lang="en-GB"/>
          </a:p>
        </p:txBody>
      </p:sp>
      <p:sp>
        <p:nvSpPr>
          <p:cNvPr id="7" name="SmartArt Placeholder 20">
            <a:extLst>
              <a:ext uri="{FF2B5EF4-FFF2-40B4-BE49-F238E27FC236}">
                <a16:creationId xmlns:a16="http://schemas.microsoft.com/office/drawing/2014/main" id="{B4C068D7-15A9-C655-09A3-B5D2CD9D4CE5}"/>
              </a:ext>
            </a:extLst>
          </p:cNvPr>
          <p:cNvSpPr txBox="1">
            <a:spLocks noGrp="1"/>
          </p:cNvSpPr>
          <p:nvPr>
            <p:ph type="dgm" idx="4294967295"/>
          </p:nvPr>
        </p:nvSpPr>
        <p:spPr>
          <a:xfrm>
            <a:off x="1088136" y="2039112"/>
            <a:ext cx="10515600" cy="39608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add SmartArt graphic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20915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 descr="close up photo of leaves&#10;">
            <a:extLst>
              <a:ext uri="{FF2B5EF4-FFF2-40B4-BE49-F238E27FC236}">
                <a16:creationId xmlns:a16="http://schemas.microsoft.com/office/drawing/2014/main" id="{43373F1D-FE5A-E978-831C-611966302F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F80163AE-991D-8EE5-93DA-BE35271C0FA3}"/>
              </a:ext>
            </a:extLst>
          </p:cNvPr>
          <p:cNvSpPr/>
          <p:nvPr/>
        </p:nvSpPr>
        <p:spPr>
          <a:xfrm>
            <a:off x="4066035" y="0"/>
            <a:ext cx="4059936" cy="6858000"/>
          </a:xfrm>
          <a:prstGeom prst="rect">
            <a:avLst/>
          </a:prstGeom>
          <a:solidFill>
            <a:srgbClr val="FFCFC3">
              <a:alpha val="8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5AB85C-3D64-5894-8E98-5C3ABE432E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4403" y="2450592"/>
            <a:ext cx="2743200" cy="640080"/>
          </a:xfrm>
        </p:spPr>
        <p:txBody>
          <a:bodyPr anchorCtr="1">
            <a:noAutofit/>
          </a:bodyPr>
          <a:lstStyle>
            <a:lvl1pPr algn="ctr">
              <a:defRPr sz="36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D02801-3F18-5FC7-D11A-6E0E408D761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724403" y="3566160"/>
            <a:ext cx="2743200" cy="2651760"/>
          </a:xfrm>
        </p:spPr>
        <p:txBody>
          <a:bodyPr anchorCtr="1"/>
          <a:lstStyle>
            <a:lvl1pPr marL="0" indent="0" algn="ctr">
              <a:buNone/>
              <a:defRPr lang="en-GB" sz="1800"/>
            </a:lvl1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F0928DB-E78F-8764-AFEA-ED5AC44EA7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pPr lvl="0"/>
            <a:r>
              <a:rPr lang="en-GB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903AF0-8B54-A6DE-A017-11EE03183E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pPr lvl="0"/>
            <a:r>
              <a:rPr lang="en-GB"/>
              <a:t>Contoso business plan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AF43A0B-ECBD-B1AE-5CD3-9195D7D51B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pPr lvl="0"/>
            <a:fld id="{F1D75E47-1E61-474B-9A65-B7757F32925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11775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2855-D65A-F015-9438-5A402EEC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90A91-3498-4B95-A6FB-3D0BEDBFA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AF535-79F9-722C-2F35-E0E5D0E9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85A3C-7133-F4F1-D423-441F6376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799C-18B0-C6D4-43A8-4CBFC984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14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0601C-7A42-642F-662A-8B8866F2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39FE4-35D0-F8A1-4268-C7412AA23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C261F-F8DC-2853-91FC-BE8D0C4D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CDBDF-BC23-A172-7287-9B3E417A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27AEC-B73D-663E-7D5B-F44A71EF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69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D5BA-59C3-ACBF-B6F5-04DD4EE4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110AA-FE52-4FD1-013C-25F0D47E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96B66-414E-31B7-FDE0-3E0DB9001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C4AB9-4DE2-D893-DF74-190BE47EF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8D9A4-C0E0-F66A-88E2-CC64B3AE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729E8-16BB-BCC0-E71B-5A4C5CB2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60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927D-7D9C-C2C5-3E7E-EF6D0248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52AC8-006E-850B-5D61-7C77B0E19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C19B2-7C79-A91C-8F5B-BE878CBAD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267E4-FF3B-6341-2CF6-AD4187BA3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84C2C-2FA9-24CE-D651-A1BA23F62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D10293-33D7-4B21-A6B4-54F2856E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61186-FF88-7EC9-CF5C-0B3D4564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7E783C-D966-A61A-EE8B-445D0B06E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20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79D2-0363-D4D9-2ED9-443B64C1D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0392D-9458-7791-EF18-5CD54AAF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678AE-3362-66B4-3A89-FD006812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A961B-0C78-0F25-6F7B-C4CD987D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27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60A366-9A4B-A8D8-05A7-7FD048212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9C90F-69C4-B5B1-D9DC-26366EF8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1FBF-0109-502F-7EA0-7C6FED99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83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207A-121B-5A78-B234-E7CE175A3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0C11B-3016-9A34-49A7-C7143E511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44065-B685-50EB-AA39-68D8EC84E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941E3-8109-9697-857E-44BA548F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3CAE3-767C-DF62-9C6D-23C58452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56163-B635-C8C1-6E9F-74567DC2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90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2AEB-1EF3-6A6C-8605-4580F6F5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62120-B65D-7DF2-8A7E-DFC60145D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3B48E-9D7D-58A7-B2B5-849BF0CC9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54840-2D02-E119-0EA9-2F0D622D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5394C-7801-A70D-3267-66E533E3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DA521-5B37-2C0A-A7E5-1E2574AB3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9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AC6FD1-488D-D99B-7042-1D1F4B5E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205FD-5BD4-5773-314B-8353A4F0C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BD3ED-6BBA-4FB5-AAC3-FA642C509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B411F-1F25-4F2E-9212-7171CE57346A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1C529-BF75-FC22-EB0A-995E45BB3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A787C-70FA-2FBC-5C65-70A44C62B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0BC4F-1FEC-49DB-BAEE-2478851BB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7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hyperlink" Target="https://www.gov.uk/employing-an-apprentice/get-help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gov.uk/employing-an-apprentice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yorknorthyorkscagovuk.sharepoint.com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findapprenticeshiptraining.apprenticeships.education.gov.uk/courses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A380-B715-953F-1C94-69F2D50A65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69447" y="2643658"/>
            <a:ext cx="3937415" cy="1701798"/>
          </a:xfrm>
        </p:spPr>
        <p:txBody>
          <a:bodyPr/>
          <a:lstStyle/>
          <a:p>
            <a:pPr lvl="0"/>
            <a:r>
              <a:rPr lang="en-GB" sz="3200">
                <a:latin typeface="Arial Black" pitchFamily="34"/>
              </a:rPr>
              <a:t>Apprenticeships unmasked. </a:t>
            </a:r>
            <a:br>
              <a:rPr lang="en-GB" sz="3200">
                <a:latin typeface="Arial Black" pitchFamily="34"/>
              </a:rPr>
            </a:br>
            <a:br>
              <a:rPr lang="en-GB" sz="800">
                <a:latin typeface="Arial Black" pitchFamily="34"/>
              </a:rPr>
            </a:br>
            <a:r>
              <a:rPr lang="en-GB" sz="2200">
                <a:latin typeface="Arial Black" pitchFamily="34"/>
              </a:rPr>
              <a:t>Are they right for my business?</a:t>
            </a:r>
          </a:p>
        </p:txBody>
      </p:sp>
      <p:sp>
        <p:nvSpPr>
          <p:cNvPr id="3" name="Subtitle 22">
            <a:extLst>
              <a:ext uri="{FF2B5EF4-FFF2-40B4-BE49-F238E27FC236}">
                <a16:creationId xmlns:a16="http://schemas.microsoft.com/office/drawing/2014/main" id="{74D9A301-D957-B2BD-BD55-062436BAE26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759162" y="5116196"/>
            <a:ext cx="3937415" cy="572798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en-GB" sz="1600" b="1"/>
              <a:t>Adrian O’Neill</a:t>
            </a:r>
            <a:r>
              <a:rPr lang="en-GB" sz="1600"/>
              <a:t>.  Skills Specialist. </a:t>
            </a:r>
            <a:r>
              <a:rPr lang="en-GB" sz="1300"/>
              <a:t>York and North Yorkshire Growth Hub.  Part of the Combined Authority. </a:t>
            </a:r>
          </a:p>
        </p:txBody>
      </p:sp>
      <p:pic>
        <p:nvPicPr>
          <p:cNvPr id="4" name="Picture Placeholder 15" descr="photo of 2 men drawing a graph&#10;">
            <a:extLst>
              <a:ext uri="{FF2B5EF4-FFF2-40B4-BE49-F238E27FC236}">
                <a16:creationId xmlns:a16="http://schemas.microsoft.com/office/drawing/2014/main" id="{61E59F2A-19CC-1BAC-AFAB-876CF7BF8F1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55051" y="1116994"/>
            <a:ext cx="5029200" cy="4572000"/>
          </a:xfrm>
          <a:solidFill>
            <a:srgbClr val="D9A491"/>
          </a:solidFill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3B5042A-C22F-2454-547E-9B4649D68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152" y="1116994"/>
            <a:ext cx="2200851" cy="14214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2EC523A-C973-9D11-DB03-1B444AFED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99991" flipH="1">
            <a:off x="1155051" y="1115521"/>
            <a:ext cx="7743413" cy="1820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E089-A457-6A43-B5DA-C8F81CF0DA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1198" y="1551809"/>
            <a:ext cx="5183569" cy="640080"/>
          </a:xfrm>
        </p:spPr>
        <p:txBody>
          <a:bodyPr/>
          <a:lstStyle/>
          <a:p>
            <a:pPr lvl="0"/>
            <a:r>
              <a:rPr lang="en-GB">
                <a:latin typeface="Arial" pitchFamily="34"/>
                <a:cs typeface="Arial" pitchFamily="34"/>
              </a:rPr>
              <a:t>8. Is there any Support?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0B758-3176-81BC-51C8-48FDE301B8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6437" y="2156008"/>
            <a:ext cx="4424629" cy="545768"/>
          </a:xfrm>
        </p:spPr>
        <p:txBody>
          <a:bodyPr>
            <a:noAutofit/>
          </a:bodyPr>
          <a:lstStyle/>
          <a:p>
            <a:pPr lvl="0"/>
            <a:r>
              <a:rPr lang="en-GB" dirty="0">
                <a:solidFill>
                  <a:srgbClr val="843C0C"/>
                </a:solidFill>
                <a:latin typeface="Arial" pitchFamily="34"/>
                <a:cs typeface="Arial" pitchFamily="34"/>
              </a:rPr>
              <a:t>Based in York or  North Yorkshire?</a:t>
            </a:r>
          </a:p>
        </p:txBody>
      </p:sp>
      <p:pic>
        <p:nvPicPr>
          <p:cNvPr id="4" name="Content Placeholder 10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C14CB351-572F-5589-8BA3-BF8E66DFE40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1411289" y="3004370"/>
            <a:ext cx="2066928" cy="2076520"/>
          </a:xfrm>
        </p:spPr>
      </p:pic>
      <p:pic>
        <p:nvPicPr>
          <p:cNvPr id="7" name="Picture Placeholder 14" descr="Parent and child planting">
            <a:extLst>
              <a:ext uri="{FF2B5EF4-FFF2-40B4-BE49-F238E27FC236}">
                <a16:creationId xmlns:a16="http://schemas.microsoft.com/office/drawing/2014/main" id="{E5B42335-FAC9-5A22-D745-87B26BDD0CB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16728" r="16728"/>
          <a:stretch>
            <a:fillRect/>
          </a:stretch>
        </p:blipFill>
        <p:spPr>
          <a:xfrm>
            <a:off x="7269159" y="1331915"/>
            <a:ext cx="3511552" cy="351798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96E55-F90B-D7A5-D3BF-583490DA2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26" y="487219"/>
            <a:ext cx="2206940" cy="15546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983CC-B7DC-9143-5BB4-BFAE94EC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26" y="5812438"/>
            <a:ext cx="9900757" cy="1280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8062E71B-A19A-4970-B37B-E665134756FA}"/>
              </a:ext>
            </a:extLst>
          </p:cNvPr>
          <p:cNvSpPr txBox="1"/>
          <p:nvPr/>
        </p:nvSpPr>
        <p:spPr>
          <a:xfrm>
            <a:off x="3446446" y="4857018"/>
            <a:ext cx="5693557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6"/>
              </a:rPr>
              <a:t>https://www.gov.uk/employing-an-apprentice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0DF0A91A-94E3-92CF-F011-7A0A301496A9}"/>
              </a:ext>
            </a:extLst>
          </p:cNvPr>
          <p:cNvSpPr txBox="1"/>
          <p:nvPr/>
        </p:nvSpPr>
        <p:spPr>
          <a:xfrm>
            <a:off x="3446446" y="5236879"/>
            <a:ext cx="5581012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7"/>
              </a:rPr>
              <a:t>https://www.gov.uk/employing-an-apprentice/get-help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EF65-559B-2B45-2984-EED5CE89FF4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>
                <a:solidFill>
                  <a:srgbClr val="00B0F0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D393B-E12D-6A21-AA32-06BD390F2D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24403" y="3566160"/>
            <a:ext cx="2743200" cy="2651760"/>
          </a:xfrm>
        </p:spPr>
        <p:txBody>
          <a:bodyPr anchorCtr="1"/>
          <a:lstStyle/>
          <a:p>
            <a:pPr marL="0" lvl="0" indent="0" algn="ctr">
              <a:buNone/>
            </a:pPr>
            <a:r>
              <a:rPr lang="en-GB" sz="9600" dirty="0">
                <a:solidFill>
                  <a:srgbClr val="00B0F0"/>
                </a:solidFill>
              </a:rPr>
              <a:t>Q&amp;A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9ECA6-6DEB-265B-AD37-38D84571ABFC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>
                <a:solidFill>
                  <a:srgbClr val="D9D9D9"/>
                </a:solidFill>
                <a:uFillTx/>
                <a:latin typeface="Quire Sans Pro Light"/>
              </a:rPr>
              <a:t>20XX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EE9B48-BCCC-78E3-6C63-29774A0C6073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4FE5EB-B469-4D7E-999B-3B4B67930578}" type="slidenum">
              <a:rPr lang="en-GB" sz="1000" b="0" i="0" u="none" strike="noStrike" kern="1200" cap="none" spc="0" baseline="0">
                <a:solidFill>
                  <a:srgbClr val="D9D9D9"/>
                </a:solidFill>
                <a:uFillTx/>
                <a:latin typeface="Quire Sans Pro Light"/>
              </a:rPr>
              <a:t>11</a:t>
            </a:fld>
            <a:endParaRPr lang="en-GB" sz="1000" b="0" i="0" u="none" strike="noStrike" kern="1200" cap="none" spc="0" baseline="0">
              <a:solidFill>
                <a:srgbClr val="D9D9D9"/>
              </a:solidFill>
              <a:uFillTx/>
              <a:latin typeface="Quire Sans Pro Light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74A6253-EA23-00CD-CA80-B96B5E6C6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3" y="-533753"/>
            <a:ext cx="2712951" cy="19082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6701322-647E-3228-68D5-7FA128FE7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7" y="6461973"/>
            <a:ext cx="11907938" cy="1538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5B928-B36A-CAB9-C107-515C3AD91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574" y="582343"/>
            <a:ext cx="1624196" cy="16241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B4AF60-05D8-4FD9-F2C0-BFD73521ED1A}"/>
              </a:ext>
            </a:extLst>
          </p:cNvPr>
          <p:cNvSpPr txBox="1"/>
          <p:nvPr/>
        </p:nvSpPr>
        <p:spPr>
          <a:xfrm>
            <a:off x="5085255" y="867171"/>
            <a:ext cx="25266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323130"/>
                </a:solidFill>
                <a:effectLst/>
                <a:latin typeface="Segoe UI" panose="020B0502040204020203" pitchFamily="34" charset="0"/>
                <a:hlinkClick r:id="rId6"/>
              </a:rPr>
              <a:t>York and North Yorkshire Combined Authority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9FB6-2B28-4216-735A-5E80ADEA82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8887" y="1935199"/>
            <a:ext cx="3937415" cy="403350"/>
          </a:xfrm>
        </p:spPr>
        <p:txBody>
          <a:bodyPr/>
          <a:lstStyle/>
          <a:p>
            <a:pPr lvl="0"/>
            <a:r>
              <a:rPr lang="en-GB" sz="2100" dirty="0">
                <a:latin typeface="Arial Black" panose="020B0A04020102020204" pitchFamily="34" charset="0"/>
              </a:rPr>
              <a:t>Content for today:</a:t>
            </a:r>
          </a:p>
        </p:txBody>
      </p:sp>
      <p:pic>
        <p:nvPicPr>
          <p:cNvPr id="3" name="Picture Placeholder 7" descr="Student writing in class  close-up">
            <a:extLst>
              <a:ext uri="{FF2B5EF4-FFF2-40B4-BE49-F238E27FC236}">
                <a16:creationId xmlns:a16="http://schemas.microsoft.com/office/drawing/2014/main" id="{329B711F-F8DF-0E54-F8F2-76CCA7AD025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3342" r="13342"/>
          <a:stretch>
            <a:fillRect/>
          </a:stretch>
        </p:blipFill>
        <p:spPr>
          <a:xfrm>
            <a:off x="663918" y="1143000"/>
            <a:ext cx="5029200" cy="4572000"/>
          </a:xfrm>
          <a:solidFill>
            <a:srgbClr val="D9A491"/>
          </a:solidFill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B1E52AC-3868-8988-26F5-30E5605C0A85}"/>
              </a:ext>
            </a:extLst>
          </p:cNvPr>
          <p:cNvSpPr txBox="1"/>
          <p:nvPr/>
        </p:nvSpPr>
        <p:spPr>
          <a:xfrm>
            <a:off x="5875867" y="2359133"/>
            <a:ext cx="4631266" cy="3170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1: What are Apprenticeships?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2: Who can be an Apprentice?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3: Types of Apprenticeships and how do I find the right one?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4: How are they paid for?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5: Will it help my business grow?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6: What else do I need to consider?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7: What’s the best process to follow?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8: Is there any support?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9: Q&amp;A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A995B5A5-4C36-BC81-010B-05FE0A4B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45" y="783933"/>
            <a:ext cx="2200851" cy="15546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8372FB8F-1D00-F368-2733-826167270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91" y="5835901"/>
            <a:ext cx="9985312" cy="12276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910E4-6B44-3A4F-0C2A-D2E8FEB08C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2026" y="1877254"/>
            <a:ext cx="4733967" cy="841248"/>
          </a:xfrm>
        </p:spPr>
        <p:txBody>
          <a:bodyPr/>
          <a:lstStyle/>
          <a:p>
            <a:pPr lvl="0"/>
            <a:r>
              <a:rPr lang="en-GB" sz="2600">
                <a:latin typeface="Arial Black" pitchFamily="34"/>
              </a:rPr>
              <a:t>1) What are Apprenticeships?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3B76A-BB69-168B-D04E-116B8AA1DF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59531" y="2567424"/>
            <a:ext cx="5702317" cy="3108155"/>
          </a:xfrm>
        </p:spPr>
        <p:txBody>
          <a:bodyPr>
            <a:noAutofit/>
          </a:bodyPr>
          <a:lstStyle/>
          <a:p>
            <a:pPr marL="0" lvl="0" indent="0" algn="ctr">
              <a:lnSpc>
                <a:spcPts val="2200"/>
              </a:lnSpc>
              <a:buNone/>
            </a:pPr>
            <a:r>
              <a:rPr lang="en-GB" sz="1800" b="1">
                <a:latin typeface="Arial" pitchFamily="34"/>
                <a:cs typeface="Arial" pitchFamily="34"/>
              </a:rPr>
              <a:t>It's not just for plumbers!</a:t>
            </a:r>
          </a:p>
          <a:p>
            <a:pPr marL="0" lvl="0" indent="0">
              <a:lnSpc>
                <a:spcPts val="2200"/>
              </a:lnSpc>
              <a:buNone/>
            </a:pPr>
            <a:r>
              <a:rPr lang="en-GB" sz="2000">
                <a:latin typeface="Arial" pitchFamily="34"/>
                <a:cs typeface="Arial" pitchFamily="34"/>
              </a:rPr>
              <a:t>It mixes full time practical employment, aka a ‘real job’, alongside high quality nationally recognised training and qualifications that relates to that job.  20 % of the time will be spent training, meaning 80% of the time will be spent directly working.</a:t>
            </a:r>
          </a:p>
          <a:p>
            <a:pPr marL="0" lvl="0" indent="0">
              <a:lnSpc>
                <a:spcPts val="2200"/>
              </a:lnSpc>
              <a:buNone/>
            </a:pPr>
            <a:r>
              <a:rPr lang="en-GB" sz="2000">
                <a:latin typeface="Arial" pitchFamily="34"/>
                <a:cs typeface="Arial" pitchFamily="34"/>
              </a:rPr>
              <a:t>Minimum of 1 year in length and up to 5 years depending in the level. </a:t>
            </a:r>
          </a:p>
        </p:txBody>
      </p:sp>
      <p:pic>
        <p:nvPicPr>
          <p:cNvPr id="4" name="Picture Placeholder 16" descr="team member&#10;">
            <a:extLst>
              <a:ext uri="{FF2B5EF4-FFF2-40B4-BE49-F238E27FC236}">
                <a16:creationId xmlns:a16="http://schemas.microsoft.com/office/drawing/2014/main" id="{1F18EBE8-BE3F-93A9-AF79-69D431C8142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969730" y="1363123"/>
            <a:ext cx="4241060" cy="3962927"/>
          </a:xfrm>
          <a:solidFill>
            <a:srgbClr val="D9A491"/>
          </a:solidFill>
        </p:spPr>
      </p:pic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CD41A785-1FA8-5C0E-C7F4-F96F4D3CADA2}"/>
              </a:ext>
            </a:extLst>
          </p:cNvPr>
          <p:cNvSpPr txBox="1"/>
          <p:nvPr/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>
                <a:solidFill>
                  <a:srgbClr val="BFBFBF"/>
                </a:solidFill>
                <a:uFillTx/>
                <a:latin typeface="Quire Sans Pro Light"/>
              </a:rPr>
              <a:t>20XX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1D5923-D879-A5D8-C7BC-46D5A68C71A9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>
                <a:solidFill>
                  <a:srgbClr val="7F7F7F"/>
                </a:solidFill>
                <a:uFillTx/>
                <a:latin typeface="Quire Sans Pro Light"/>
              </a:rPr>
              <a:t>Contoso business plan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0962388-CA11-8EAC-DF93-166558047C64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0AA42C-7FAA-48EC-A192-426373076B9B}" type="slidenum">
              <a:rPr lang="en-GB" sz="1000" b="0" i="0" u="none" strike="noStrike" kern="1200" cap="none" spc="0" baseline="0">
                <a:solidFill>
                  <a:srgbClr val="7F7F7F"/>
                </a:solidFill>
                <a:uFillTx/>
                <a:latin typeface="Quire Sans Pro Light"/>
              </a:rPr>
              <a:t>3</a:t>
            </a:fld>
            <a:endParaRPr lang="en-GB" sz="1000" b="0" i="0" u="none" strike="noStrike" kern="1200" cap="none" spc="0" baseline="0">
              <a:solidFill>
                <a:srgbClr val="7F7F7F"/>
              </a:solidFill>
              <a:uFillTx/>
              <a:latin typeface="Quire Sans Pro Ligh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34F38BA-98D9-C5C6-4124-4F7E92184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908" y="777240"/>
            <a:ext cx="2200851" cy="15546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B3762B6-E263-143A-39DE-21CF5CC39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824" y="5777087"/>
            <a:ext cx="9892180" cy="1282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 descr="City lights focused in magnifying glass">
            <a:extLst>
              <a:ext uri="{FF2B5EF4-FFF2-40B4-BE49-F238E27FC236}">
                <a16:creationId xmlns:a16="http://schemas.microsoft.com/office/drawing/2014/main" id="{5669D838-8C0A-D07C-1D7E-1DF2C08BC66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7413" r="17413"/>
          <a:stretch>
            <a:fillRect/>
          </a:stretch>
        </p:blipFill>
        <p:spPr>
          <a:xfrm>
            <a:off x="6813176" y="1422696"/>
            <a:ext cx="3421648" cy="35001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9ACFA6-92B0-ECE3-95BC-E49FCD0B4C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2600">
                <a:latin typeface="Arial Black" pitchFamily="34"/>
                <a:cs typeface="Arial" pitchFamily="34"/>
              </a:rPr>
              <a:t>2) Who can be an apprentice?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0D94E-ED05-E661-CA4A-3A10DB8F61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26401" y="3086099"/>
            <a:ext cx="5263579" cy="2690987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GB" dirty="0">
                <a:latin typeface="Arial" pitchFamily="34"/>
                <a:cs typeface="Arial" pitchFamily="34"/>
              </a:rPr>
              <a:t>Basically anyone!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dirty="0">
                <a:latin typeface="Arial" pitchFamily="34"/>
                <a:cs typeface="Arial" pitchFamily="34"/>
              </a:rPr>
              <a:t>Min age is 16. No maximum!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dirty="0">
                <a:latin typeface="Arial" pitchFamily="34"/>
                <a:cs typeface="Arial" pitchFamily="34"/>
              </a:rPr>
              <a:t>Need to be living in the UK and not in full time education.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dirty="0">
                <a:latin typeface="Arial" pitchFamily="34"/>
                <a:cs typeface="Arial" pitchFamily="34"/>
              </a:rPr>
              <a:t>They can be a new employee, or an existing member if staff.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F76EFBC-07BE-96C9-421F-C16CD129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353" y="518089"/>
            <a:ext cx="2206940" cy="15546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27438EB-1345-AACC-B89A-8E67C0BFE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24" y="5777087"/>
            <a:ext cx="9892180" cy="1282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 descr="Stick figure families holding hands">
            <a:extLst>
              <a:ext uri="{FF2B5EF4-FFF2-40B4-BE49-F238E27FC236}">
                <a16:creationId xmlns:a16="http://schemas.microsoft.com/office/drawing/2014/main" id="{119CEB51-9562-EB5A-44DF-F71238469FA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7405" r="17405"/>
          <a:stretch>
            <a:fillRect/>
          </a:stretch>
        </p:blipFill>
        <p:spPr>
          <a:xfrm>
            <a:off x="8858606" y="1522155"/>
            <a:ext cx="2095082" cy="2886861"/>
          </a:xfrm>
          <a:ln w="63495" cap="rnd">
            <a:solidFill>
              <a:srgbClr val="333333"/>
            </a:solidFill>
            <a:prstDash val="solid"/>
          </a:ln>
          <a:effectLst>
            <a:outerShdw dist="292095" dir="5400000" algn="tl">
              <a:srgbClr val="000000">
                <a:alpha val="22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77958C-8FE0-DDCA-A6E8-9DF2284884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3040" y="1828800"/>
            <a:ext cx="5977670" cy="841248"/>
          </a:xfrm>
        </p:spPr>
        <p:txBody>
          <a:bodyPr/>
          <a:lstStyle/>
          <a:p>
            <a:pPr lvl="0"/>
            <a:r>
              <a:rPr lang="en-GB" sz="2600">
                <a:latin typeface="Arial Black" pitchFamily="34"/>
              </a:rPr>
              <a:t>3) Types of apprenticeships and how do I find the right one?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6091E-5CC0-B256-B89B-4EBD96B9B1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63040" y="2799984"/>
            <a:ext cx="2624867" cy="2886861"/>
          </a:xfrm>
        </p:spPr>
        <p:txBody>
          <a:bodyPr/>
          <a:lstStyle/>
          <a:p>
            <a:pPr marL="285750" lvl="0" indent="-285750">
              <a:lnSpc>
                <a:spcPct val="70000"/>
              </a:lnSpc>
            </a:pPr>
            <a:r>
              <a:rPr lang="en-GB" sz="2200" dirty="0">
                <a:latin typeface="Arial" pitchFamily="34"/>
                <a:cs typeface="Arial" pitchFamily="34"/>
              </a:rPr>
              <a:t>Level 2 – GSCE equivalent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sz="2200" dirty="0">
                <a:latin typeface="Arial" pitchFamily="34"/>
                <a:cs typeface="Arial" pitchFamily="34"/>
              </a:rPr>
              <a:t>Level 3 – A Level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sz="2200" dirty="0">
                <a:latin typeface="Arial" pitchFamily="34"/>
                <a:cs typeface="Arial" pitchFamily="34"/>
              </a:rPr>
              <a:t>Level 4 – HNC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sz="2200" dirty="0">
                <a:latin typeface="Arial" pitchFamily="34"/>
                <a:cs typeface="Arial" pitchFamily="34"/>
              </a:rPr>
              <a:t>Level 5 – HND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sz="2200" dirty="0">
                <a:latin typeface="Arial" pitchFamily="34"/>
                <a:cs typeface="Arial" pitchFamily="34"/>
              </a:rPr>
              <a:t>Level 6  - Degree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sz="2200" dirty="0">
                <a:latin typeface="Arial" pitchFamily="34"/>
                <a:cs typeface="Arial" pitchFamily="34"/>
              </a:rPr>
              <a:t>Level 7- Masters</a:t>
            </a:r>
          </a:p>
          <a:p>
            <a:pPr marL="285750" lvl="0" indent="-285750">
              <a:lnSpc>
                <a:spcPct val="70000"/>
              </a:lnSpc>
            </a:pPr>
            <a:endParaRPr lang="en-GB" sz="2200" b="1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74B8188-125A-7433-DF89-B3B05C8F7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317" y="5686845"/>
            <a:ext cx="9894667" cy="128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6991EB5-0983-4254-1A1E-082049FB3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317" y="694806"/>
            <a:ext cx="2206940" cy="15546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F8E404FC-CAF4-0EC1-6CB8-014930D04C86}"/>
              </a:ext>
            </a:extLst>
          </p:cNvPr>
          <p:cNvSpPr txBox="1"/>
          <p:nvPr/>
        </p:nvSpPr>
        <p:spPr>
          <a:xfrm>
            <a:off x="4657167" y="2799984"/>
            <a:ext cx="4139700" cy="3170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First decide on the role or skills gap you’d like to fill.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Then find the right Standard based on that.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Search the official database.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If in doubt, just ask!</a:t>
            </a:r>
          </a:p>
          <a:p>
            <a:pPr marL="285750" lvl="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>
                <a:solidFill>
                  <a:srgbClr val="000000"/>
                </a:solidFill>
                <a:latin typeface="Arial" pitchFamily="34"/>
                <a:cs typeface="Arial" pitchFamily="34"/>
                <a:hlinkClick r:id="rId5"/>
              </a:rPr>
              <a:t>https://findapprenticeshiptraining.apprenticeships.education.gov.uk/courses</a:t>
            </a:r>
            <a:r>
              <a:rPr lang="en-GB" sz="2000" dirty="0">
                <a:solidFill>
                  <a:srgbClr val="000000"/>
                </a:solidFill>
                <a:latin typeface="Arial" pitchFamily="34"/>
                <a:cs typeface="Arial" pitchFamily="34"/>
              </a:rPr>
              <a:t>  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FD9F2-17B7-EB69-D401-20ABD9AF6C7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/>
              <a:t>4) How are they paid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F4CF2-DE9C-470F-A041-2384F40AE9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57185" y="2114211"/>
            <a:ext cx="4114800" cy="643380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GB" sz="2400">
                <a:solidFill>
                  <a:srgbClr val="ED7D31"/>
                </a:solidFill>
                <a:latin typeface="Arial" pitchFamily="34"/>
                <a:cs typeface="Arial" pitchFamily="34"/>
              </a:rPr>
              <a:t>Is your annual wage bill over £3million?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068C2-6CE1-7DBD-2714-E4671D5F85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0025" y="2954517"/>
            <a:ext cx="4764234" cy="947940"/>
          </a:xfrm>
        </p:spPr>
        <p:txBody>
          <a:bodyPr>
            <a:noAutofit/>
          </a:bodyPr>
          <a:lstStyle/>
          <a:p>
            <a:pPr lvl="0"/>
            <a:r>
              <a:rPr lang="en-GB" sz="1800">
                <a:latin typeface="Arial" pitchFamily="34"/>
                <a:cs typeface="Arial" pitchFamily="34"/>
              </a:rPr>
              <a:t>Then you pay into the apprenticeship levy, and you don’t have to pay anything extra, </a:t>
            </a:r>
            <a:r>
              <a:rPr lang="en-GB" sz="1800" b="1">
                <a:latin typeface="Arial" pitchFamily="34"/>
                <a:cs typeface="Arial" pitchFamily="34"/>
              </a:rPr>
              <a:t>other than the apprentice wage.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C6A3790-EDF3-42AD-637E-B1DF135071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92073" y="4710700"/>
            <a:ext cx="9003200" cy="360639"/>
          </a:xfrm>
        </p:spPr>
        <p:txBody>
          <a:bodyPr anchorCtr="1">
            <a:noAutofit/>
          </a:bodyPr>
          <a:lstStyle/>
          <a:p>
            <a:pPr lvl="0" algn="ctr"/>
            <a:r>
              <a:rPr lang="en-GB" sz="1800" b="1" dirty="0">
                <a:solidFill>
                  <a:srgbClr val="ED7D31"/>
                </a:solidFill>
                <a:latin typeface="Arial" pitchFamily="34"/>
                <a:cs typeface="Arial" pitchFamily="34"/>
              </a:rPr>
              <a:t>For everybody else you have to pay just 5% of the training cost!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ABCA9B5-4073-FCF5-9D08-224CFEEAAD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57185" y="5033150"/>
            <a:ext cx="8286914" cy="731520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GB" sz="1800">
                <a:latin typeface="Arial" pitchFamily="34"/>
                <a:cs typeface="Arial" pitchFamily="34"/>
              </a:rPr>
              <a:t>For example, a Level 3 Business Admin apprentice standard costs £5000.  95% is fully funded meaning a cost to the business is £250. </a:t>
            </a:r>
            <a:r>
              <a:rPr lang="en-GB" sz="1800" b="1">
                <a:latin typeface="Arial" pitchFamily="34"/>
                <a:cs typeface="Arial" pitchFamily="34"/>
              </a:rPr>
              <a:t>Other than the apprentice wage!</a:t>
            </a:r>
            <a:endParaRPr lang="en-GB" sz="1800">
              <a:latin typeface="Arial" pitchFamily="34"/>
              <a:cs typeface="Arial" pitchFamily="34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FED6AFB-72F3-B0D2-3E4B-C8AB197447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20020" y="2114211"/>
            <a:ext cx="4623316" cy="643380"/>
          </a:xfrm>
        </p:spPr>
        <p:txBody>
          <a:bodyPr>
            <a:noAutofit/>
          </a:bodyPr>
          <a:lstStyle/>
          <a:p>
            <a:pPr lvl="0"/>
            <a:r>
              <a:rPr lang="en-GB" sz="2400">
                <a:solidFill>
                  <a:srgbClr val="ED7D31"/>
                </a:solidFill>
                <a:latin typeface="Arial" pitchFamily="34"/>
                <a:cs typeface="Arial" pitchFamily="34"/>
              </a:rPr>
              <a:t>If your annual wage bill is less than £3million then</a:t>
            </a:r>
            <a:r>
              <a:rPr lang="en-GB" sz="2400">
                <a:latin typeface="Arial" pitchFamily="34"/>
                <a:cs typeface="Arial" pitchFamily="34"/>
              </a:rPr>
              <a:t>………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34CF1D72-7BCB-9940-55DA-BB4254BB6B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2904262"/>
            <a:ext cx="4947333" cy="1640845"/>
          </a:xfrm>
        </p:spPr>
        <p:txBody>
          <a:bodyPr>
            <a:noAutofit/>
          </a:bodyPr>
          <a:lstStyle/>
          <a:p>
            <a:pPr lvl="0">
              <a:lnSpc>
                <a:spcPct val="70000"/>
              </a:lnSpc>
            </a:pPr>
            <a:r>
              <a:rPr lang="en-GB" sz="1800" dirty="0">
                <a:latin typeface="Arial" pitchFamily="34"/>
                <a:cs typeface="Arial" pitchFamily="34"/>
              </a:rPr>
              <a:t>Its 100% funded provided that…..(</a:t>
            </a:r>
            <a:r>
              <a:rPr lang="en-GB" sz="1800" b="1" dirty="0">
                <a:latin typeface="Arial" pitchFamily="34"/>
                <a:cs typeface="Arial" pitchFamily="34"/>
              </a:rPr>
              <a:t>other than the apprentice wage.)</a:t>
            </a:r>
            <a:endParaRPr lang="en-GB" sz="1800" dirty="0">
              <a:latin typeface="Arial" pitchFamily="34"/>
              <a:cs typeface="Arial" pitchFamily="34"/>
            </a:endParaRPr>
          </a:p>
          <a:p>
            <a:pPr marL="285750" lvl="0" indent="-285750">
              <a:lnSpc>
                <a:spcPct val="70000"/>
              </a:lnSpc>
            </a:pPr>
            <a:r>
              <a:rPr lang="en-GB" sz="1800" dirty="0">
                <a:latin typeface="Arial" pitchFamily="34"/>
                <a:cs typeface="Arial" pitchFamily="34"/>
              </a:rPr>
              <a:t>The apprentice is </a:t>
            </a:r>
            <a:r>
              <a:rPr lang="en-GB" sz="1800" b="1" dirty="0">
                <a:latin typeface="Arial" pitchFamily="34"/>
                <a:cs typeface="Arial" pitchFamily="34"/>
              </a:rPr>
              <a:t>under 21 when the training commences</a:t>
            </a:r>
            <a:r>
              <a:rPr lang="en-GB" sz="1800" dirty="0">
                <a:latin typeface="Arial" pitchFamily="34"/>
                <a:cs typeface="Arial" pitchFamily="34"/>
              </a:rPr>
              <a:t>, or….</a:t>
            </a:r>
          </a:p>
          <a:p>
            <a:pPr marL="285750" lvl="0" indent="-285750">
              <a:lnSpc>
                <a:spcPct val="70000"/>
              </a:lnSpc>
            </a:pPr>
            <a:r>
              <a:rPr lang="en-GB" sz="1800" dirty="0">
                <a:latin typeface="Arial" pitchFamily="34"/>
                <a:cs typeface="Arial" pitchFamily="34"/>
              </a:rPr>
              <a:t>22 and 24 years-old who have an Education, Health and Care (EHC) plan and / or </a:t>
            </a:r>
            <a:r>
              <a:rPr lang="en-GB" sz="1800" dirty="0"/>
              <a:t>have been in the care of their local authority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39A6C066-C471-5E5B-F77E-5B6009EB5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3" y="849477"/>
            <a:ext cx="2206940" cy="15546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671FDC19-8F2F-034D-D84C-3D59FC37C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69" y="5879582"/>
            <a:ext cx="9894667" cy="1280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F55F-1CBE-BC98-DA46-CF89B441E7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5773" y="1484409"/>
            <a:ext cx="4480560" cy="640080"/>
          </a:xfrm>
        </p:spPr>
        <p:txBody>
          <a:bodyPr anchorCtr="1"/>
          <a:lstStyle/>
          <a:p>
            <a:pPr lvl="0" algn="ctr"/>
            <a:r>
              <a:rPr lang="en-GB" sz="2800"/>
              <a:t>5) Will it help my business grow?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FED40-C5C0-C16C-1882-507DBA1CC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8448" y="2193032"/>
            <a:ext cx="4797555" cy="565400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</a:pPr>
            <a:r>
              <a:rPr lang="en-GB" sz="2000"/>
              <a:t>Apprentices are a </a:t>
            </a:r>
            <a:r>
              <a:rPr lang="en-GB" sz="2000" b="1"/>
              <a:t>long-term</a:t>
            </a:r>
            <a:r>
              <a:rPr lang="en-GB" sz="2000"/>
              <a:t> </a:t>
            </a:r>
            <a:r>
              <a:rPr lang="en-GB" sz="2000" b="1"/>
              <a:t>investment</a:t>
            </a:r>
            <a:r>
              <a:rPr lang="en-GB" sz="2000"/>
              <a:t>, </a:t>
            </a:r>
            <a:r>
              <a:rPr lang="en-GB" sz="2000" u="sng"/>
              <a:t>not a short-term fix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252A1-A0CE-250B-C60E-7B21A8D6DA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8448" y="2766060"/>
            <a:ext cx="6016752" cy="2775588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GB" sz="2000"/>
              <a:t>Successful programmes use Apprenticeships as an excellent way of both recruiting new talent and improving staff retention.</a:t>
            </a:r>
          </a:p>
          <a:p>
            <a:pPr lvl="0">
              <a:lnSpc>
                <a:spcPct val="70000"/>
              </a:lnSpc>
            </a:pPr>
            <a:r>
              <a:rPr lang="en-GB" sz="2000"/>
              <a:t>They can be extremely useful in filling niche or hard to find skills gaps, also making recruitment easier.</a:t>
            </a:r>
          </a:p>
          <a:p>
            <a:pPr lvl="0">
              <a:lnSpc>
                <a:spcPct val="70000"/>
              </a:lnSpc>
            </a:pPr>
            <a:r>
              <a:rPr lang="en-GB" sz="2000"/>
              <a:t>They make long term succession planning much easier.</a:t>
            </a:r>
          </a:p>
          <a:p>
            <a:pPr lvl="0">
              <a:lnSpc>
                <a:spcPct val="70000"/>
              </a:lnSpc>
            </a:pPr>
            <a:r>
              <a:rPr lang="en-GB" sz="2000"/>
              <a:t>The individuals grow alongside the business</a:t>
            </a:r>
          </a:p>
          <a:p>
            <a:pPr lvl="0">
              <a:lnSpc>
                <a:spcPct val="70000"/>
              </a:lnSpc>
            </a:pPr>
            <a:r>
              <a:rPr lang="en-GB" sz="2000"/>
              <a:t>Successful programmes will encourage innovation and problem solving. </a:t>
            </a:r>
          </a:p>
          <a:p>
            <a:pPr lvl="0">
              <a:lnSpc>
                <a:spcPct val="70000"/>
              </a:lnSpc>
            </a:pPr>
            <a:endParaRPr lang="en-GB" sz="2000"/>
          </a:p>
          <a:p>
            <a:pPr lvl="0">
              <a:lnSpc>
                <a:spcPct val="70000"/>
              </a:lnSpc>
            </a:pPr>
            <a:endParaRPr lang="en-GB" sz="2000"/>
          </a:p>
        </p:txBody>
      </p:sp>
      <p:pic>
        <p:nvPicPr>
          <p:cNvPr id="5" name="Picture Placeholder 8" descr="Child checking height">
            <a:extLst>
              <a:ext uri="{FF2B5EF4-FFF2-40B4-BE49-F238E27FC236}">
                <a16:creationId xmlns:a16="http://schemas.microsoft.com/office/drawing/2014/main" id="{3D00BE03-4673-7600-1AED-8FEAB02A025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5485" b="5485"/>
          <a:stretch>
            <a:fillRect/>
          </a:stretch>
        </p:blipFill>
        <p:spPr>
          <a:xfrm>
            <a:off x="7149821" y="1882136"/>
            <a:ext cx="3851553" cy="2775588"/>
          </a:xfr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614DDEA-4095-E476-D6EA-BCCA581BB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438" y="5549265"/>
            <a:ext cx="9900757" cy="1341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11CC8A9-6760-3F8F-BDE7-C0523B535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72" y="638424"/>
            <a:ext cx="2206940" cy="15546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2519-F729-9CA7-2FCC-B7ED6FF67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8448" y="1666622"/>
            <a:ext cx="6842967" cy="640080"/>
          </a:xfrm>
        </p:spPr>
        <p:txBody>
          <a:bodyPr anchorCtr="1"/>
          <a:lstStyle/>
          <a:p>
            <a:pPr lvl="0" algn="ctr"/>
            <a:r>
              <a:rPr lang="en-GB"/>
              <a:t>6. What else do I need to consider?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C2905AF-95C1-E9C4-C377-2AB1117325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33356" y="2645788"/>
            <a:ext cx="6173150" cy="2730709"/>
          </a:xfrm>
        </p:spPr>
        <p:txBody>
          <a:bodyPr/>
          <a:lstStyle/>
          <a:p>
            <a:pPr marL="342900" lvl="0" indent="-342900">
              <a:buFont typeface="Calibri Light"/>
              <a:buAutoNum type="arabicPeriod"/>
            </a:pPr>
            <a:r>
              <a:rPr lang="en-GB" sz="2000" b="1"/>
              <a:t>How the apprenticeship will be delivered? For example, a day a week in a college or entirely virtual?</a:t>
            </a:r>
          </a:p>
          <a:p>
            <a:pPr marL="342900" lvl="0" indent="-342900">
              <a:buFont typeface="Calibri Light"/>
              <a:buAutoNum type="arabicPeriod"/>
            </a:pPr>
            <a:r>
              <a:rPr lang="en-GB" sz="2000" b="1"/>
              <a:t>Will need to assign a mentor</a:t>
            </a:r>
          </a:p>
          <a:p>
            <a:pPr marL="342900" lvl="0" indent="-342900">
              <a:buFont typeface="Calibri Light"/>
              <a:buAutoNum type="arabicPeriod"/>
            </a:pPr>
            <a:r>
              <a:rPr lang="en-GB" sz="2000" b="1"/>
              <a:t>If the apprentice is young, they will need pastoral care.</a:t>
            </a:r>
          </a:p>
          <a:p>
            <a:pPr marL="342900" lvl="0" indent="-342900">
              <a:buFont typeface="Calibri Light"/>
              <a:buAutoNum type="arabicPeriod"/>
            </a:pPr>
            <a:r>
              <a:rPr lang="en-GB" sz="2000" b="1"/>
              <a:t>How will they fit within the organisation or team?</a:t>
            </a:r>
          </a:p>
          <a:p>
            <a:pPr marL="342900" lvl="0" indent="-342900">
              <a:buFont typeface="Calibri Light"/>
              <a:buAutoNum type="arabicPeriod"/>
            </a:pPr>
            <a:r>
              <a:rPr lang="en-GB" sz="2000" b="1"/>
              <a:t>They will </a:t>
            </a:r>
            <a:r>
              <a:rPr lang="en-GB" sz="2000" b="1" u="sng"/>
              <a:t>need time </a:t>
            </a:r>
            <a:r>
              <a:rPr lang="en-GB" sz="2000" b="1"/>
              <a:t>to work on their apprenticeship.</a:t>
            </a:r>
          </a:p>
        </p:txBody>
      </p:sp>
      <p:pic>
        <p:nvPicPr>
          <p:cNvPr id="4" name="Picture Placeholder 10" descr="Girl sitting on chair">
            <a:extLst>
              <a:ext uri="{FF2B5EF4-FFF2-40B4-BE49-F238E27FC236}">
                <a16:creationId xmlns:a16="http://schemas.microsoft.com/office/drawing/2014/main" id="{4E5251EB-C656-9E4A-0F3F-41602EDEAFC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24041" r="24041"/>
          <a:stretch>
            <a:fillRect/>
          </a:stretch>
        </p:blipFill>
        <p:spPr>
          <a:xfrm>
            <a:off x="8574209" y="1939927"/>
            <a:ext cx="2319339" cy="2978145"/>
          </a:xfr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5F74299B-C243-AE4E-8AB2-7A792C8D6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16" y="485866"/>
            <a:ext cx="2206940" cy="15546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84040CD-4B6C-6817-825C-15130EFA1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15" y="5834914"/>
            <a:ext cx="9900757" cy="1280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CE85-395C-6AF1-A5FE-BD6090BBB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3625" y="234068"/>
            <a:ext cx="10515600" cy="640080"/>
          </a:xfrm>
        </p:spPr>
        <p:txBody>
          <a:bodyPr anchorCtr="1"/>
          <a:lstStyle/>
          <a:p>
            <a:pPr lvl="0" algn="ctr"/>
            <a:r>
              <a:rPr lang="en-GB" sz="3600"/>
              <a:t>7. What’s the best process to follow?</a:t>
            </a:r>
          </a:p>
        </p:txBody>
      </p:sp>
      <p:grpSp>
        <p:nvGrpSpPr>
          <p:cNvPr id="3" name="SmartArt Placeholder 3">
            <a:extLst>
              <a:ext uri="{FF2B5EF4-FFF2-40B4-BE49-F238E27FC236}">
                <a16:creationId xmlns:a16="http://schemas.microsoft.com/office/drawing/2014/main" id="{193ED2C2-3007-6B8D-E919-C50EFDCF608E}"/>
              </a:ext>
            </a:extLst>
          </p:cNvPr>
          <p:cNvGrpSpPr/>
          <p:nvPr/>
        </p:nvGrpSpPr>
        <p:grpSpPr>
          <a:xfrm>
            <a:off x="807305" y="874148"/>
            <a:ext cx="11307634" cy="4597428"/>
            <a:chOff x="807305" y="874148"/>
            <a:chExt cx="11307634" cy="459742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85F39B1-D5C7-38D4-D1DA-F65F6BE28DA3}"/>
                </a:ext>
              </a:extLst>
            </p:cNvPr>
            <p:cNvSpPr/>
            <p:nvPr/>
          </p:nvSpPr>
          <p:spPr>
            <a:xfrm rot="5400013">
              <a:off x="996179" y="2134773"/>
              <a:ext cx="1048259" cy="138257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2840"/>
                <a:gd name="f8" fmla="val 25000"/>
                <a:gd name="f9" fmla="val 35780"/>
                <a:gd name="f10" fmla="+- 0 0 -360"/>
                <a:gd name="f11" fmla="+- 0 0 -270"/>
                <a:gd name="f12" fmla="+- 0 0 -180"/>
                <a:gd name="f13" fmla="+- 0 0 -90"/>
                <a:gd name="f14" fmla="abs f3"/>
                <a:gd name="f15" fmla="abs f4"/>
                <a:gd name="f16" fmla="abs f5"/>
                <a:gd name="f17" fmla="*/ f10 f0 1"/>
                <a:gd name="f18" fmla="*/ f11 f0 1"/>
                <a:gd name="f19" fmla="*/ f12 f0 1"/>
                <a:gd name="f20" fmla="*/ f13 f0 1"/>
                <a:gd name="f21" fmla="?: f14 f3 1"/>
                <a:gd name="f22" fmla="?: f15 f4 1"/>
                <a:gd name="f23" fmla="?: f16 f5 1"/>
                <a:gd name="f24" fmla="*/ f17 1 f2"/>
                <a:gd name="f25" fmla="*/ f18 1 f2"/>
                <a:gd name="f26" fmla="*/ f19 1 f2"/>
                <a:gd name="f27" fmla="*/ f20 1 f2"/>
                <a:gd name="f28" fmla="*/ f21 1 21600"/>
                <a:gd name="f29" fmla="*/ f22 1 21600"/>
                <a:gd name="f30" fmla="*/ 21600 f21 1"/>
                <a:gd name="f31" fmla="*/ 21600 f22 1"/>
                <a:gd name="f32" fmla="+- f24 0 f1"/>
                <a:gd name="f33" fmla="+- f25 0 f1"/>
                <a:gd name="f34" fmla="+- f26 0 f1"/>
                <a:gd name="f35" fmla="+- f27 0 f1"/>
                <a:gd name="f36" fmla="min f29 f28"/>
                <a:gd name="f37" fmla="*/ f30 1 f23"/>
                <a:gd name="f38" fmla="*/ f31 1 f23"/>
                <a:gd name="f39" fmla="val f37"/>
                <a:gd name="f40" fmla="val f38"/>
                <a:gd name="f41" fmla="*/ f6 f36 1"/>
                <a:gd name="f42" fmla="+- f40 0 f6"/>
                <a:gd name="f43" fmla="+- f39 0 f6"/>
                <a:gd name="f44" fmla="*/ f40 f36 1"/>
                <a:gd name="f45" fmla="*/ f39 f36 1"/>
                <a:gd name="f46" fmla="min f43 f42"/>
                <a:gd name="f47" fmla="*/ f46 f9 1"/>
                <a:gd name="f48" fmla="*/ f46 f8 1"/>
                <a:gd name="f49" fmla="*/ f46 f7 1"/>
                <a:gd name="f50" fmla="*/ f47 1 100000"/>
                <a:gd name="f51" fmla="*/ f48 1 50000"/>
                <a:gd name="f52" fmla="*/ f48 1 100000"/>
                <a:gd name="f53" fmla="*/ f49 1 200000"/>
                <a:gd name="f54" fmla="*/ f49 1 100000"/>
                <a:gd name="f55" fmla="+- f39 0 f51"/>
                <a:gd name="f56" fmla="+- f39 0 f52"/>
                <a:gd name="f57" fmla="+- f40 0 f54"/>
                <a:gd name="f58" fmla="+- f50 f40 0"/>
                <a:gd name="f59" fmla="*/ f50 f36 1"/>
                <a:gd name="f60" fmla="+- f56 0 f53"/>
                <a:gd name="f61" fmla="+- f56 f53 0"/>
                <a:gd name="f62" fmla="+- f57 f40 0"/>
                <a:gd name="f63" fmla="*/ f58 1 2"/>
                <a:gd name="f64" fmla="*/ f57 f36 1"/>
                <a:gd name="f65" fmla="*/ f55 f36 1"/>
                <a:gd name="f66" fmla="*/ f56 f36 1"/>
                <a:gd name="f67" fmla="*/ f61 1 2"/>
                <a:gd name="f68" fmla="*/ f62 1 2"/>
                <a:gd name="f69" fmla="*/ f61 f36 1"/>
                <a:gd name="f70" fmla="*/ f60 f36 1"/>
                <a:gd name="f71" fmla="*/ f63 f36 1"/>
                <a:gd name="f72" fmla="*/ f68 f36 1"/>
                <a:gd name="f73" fmla="*/ f67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66" y="f41"/>
                </a:cxn>
                <a:cxn ang="f33">
                  <a:pos x="f65" y="f59"/>
                </a:cxn>
                <a:cxn ang="f33">
                  <a:pos x="f41" y="f72"/>
                </a:cxn>
                <a:cxn ang="f34">
                  <a:pos x="f73" y="f44"/>
                </a:cxn>
                <a:cxn ang="f35">
                  <a:pos x="f69" y="f71"/>
                </a:cxn>
                <a:cxn ang="f35">
                  <a:pos x="f45" y="f59"/>
                </a:cxn>
              </a:cxnLst>
              <a:rect l="f41" t="f64" r="f69" b="f44"/>
              <a:pathLst>
                <a:path>
                  <a:moveTo>
                    <a:pt x="f41" y="f64"/>
                  </a:moveTo>
                  <a:lnTo>
                    <a:pt x="f70" y="f64"/>
                  </a:lnTo>
                  <a:lnTo>
                    <a:pt x="f70" y="f59"/>
                  </a:lnTo>
                  <a:lnTo>
                    <a:pt x="f65" y="f59"/>
                  </a:lnTo>
                  <a:lnTo>
                    <a:pt x="f66" y="f41"/>
                  </a:lnTo>
                  <a:lnTo>
                    <a:pt x="f45" y="f59"/>
                  </a:lnTo>
                  <a:lnTo>
                    <a:pt x="f69" y="f59"/>
                  </a:lnTo>
                  <a:lnTo>
                    <a:pt x="f69" y="f44"/>
                  </a:lnTo>
                  <a:lnTo>
                    <a:pt x="f41" y="f44"/>
                  </a:lnTo>
                  <a:close/>
                </a:path>
              </a:pathLst>
            </a:custGeom>
            <a:solidFill>
              <a:srgbClr val="C0C9E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50D0ECD-69CB-FCBC-0E57-3BD473EA2620}"/>
                </a:ext>
              </a:extLst>
            </p:cNvPr>
            <p:cNvSpPr/>
            <p:nvPr/>
          </p:nvSpPr>
          <p:spPr>
            <a:xfrm>
              <a:off x="2219916" y="874148"/>
              <a:ext cx="4922196" cy="12235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22194"/>
                <a:gd name="f7" fmla="val 1223525"/>
                <a:gd name="f8" fmla="val 203962"/>
                <a:gd name="f9" fmla="val 91317"/>
                <a:gd name="f10" fmla="val 4718232"/>
                <a:gd name="f11" fmla="val 4830877"/>
                <a:gd name="f12" fmla="val 1019563"/>
                <a:gd name="f13" fmla="val 1132208"/>
                <a:gd name="f14" fmla="+- 0 0 -90"/>
                <a:gd name="f15" fmla="*/ f3 1 4922194"/>
                <a:gd name="f16" fmla="*/ f4 1 1223525"/>
                <a:gd name="f17" fmla="+- f7 0 f5"/>
                <a:gd name="f18" fmla="+- f6 0 f5"/>
                <a:gd name="f19" fmla="*/ f14 f0 1"/>
                <a:gd name="f20" fmla="*/ f18 1 4922194"/>
                <a:gd name="f21" fmla="*/ f17 1 1223525"/>
                <a:gd name="f22" fmla="*/ 0 f18 1"/>
                <a:gd name="f23" fmla="*/ 203962 f17 1"/>
                <a:gd name="f24" fmla="*/ 203962 f18 1"/>
                <a:gd name="f25" fmla="*/ 0 f17 1"/>
                <a:gd name="f26" fmla="*/ 4718232 f18 1"/>
                <a:gd name="f27" fmla="*/ 4922194 f18 1"/>
                <a:gd name="f28" fmla="*/ 1019563 f17 1"/>
                <a:gd name="f29" fmla="*/ 1223525 f17 1"/>
                <a:gd name="f30" fmla="*/ f19 1 f2"/>
                <a:gd name="f31" fmla="*/ f22 1 4922194"/>
                <a:gd name="f32" fmla="*/ f23 1 1223525"/>
                <a:gd name="f33" fmla="*/ f24 1 4922194"/>
                <a:gd name="f34" fmla="*/ f25 1 1223525"/>
                <a:gd name="f35" fmla="*/ f26 1 4922194"/>
                <a:gd name="f36" fmla="*/ f27 1 4922194"/>
                <a:gd name="f37" fmla="*/ f28 1 1223525"/>
                <a:gd name="f38" fmla="*/ f29 1 1223525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922194" h="1223525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6420" tIns="166420" rIns="166420" bIns="16642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8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1. Find your skills need or gap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07739A-D284-51C5-FFBD-3775396D7792}"/>
                </a:ext>
              </a:extLst>
            </p:cNvPr>
            <p:cNvSpPr/>
            <p:nvPr/>
          </p:nvSpPr>
          <p:spPr>
            <a:xfrm>
              <a:off x="7075288" y="994519"/>
              <a:ext cx="2603113" cy="202487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57FDFB9-ED0C-D046-3C4D-6DA01EA26C4A}"/>
                </a:ext>
              </a:extLst>
            </p:cNvPr>
            <p:cNvSpPr/>
            <p:nvPr/>
          </p:nvSpPr>
          <p:spPr>
            <a:xfrm rot="5400013">
              <a:off x="827161" y="3817936"/>
              <a:ext cx="1059780" cy="109949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2840"/>
                <a:gd name="f8" fmla="val 25000"/>
                <a:gd name="f9" fmla="val 35780"/>
                <a:gd name="f10" fmla="+- 0 0 -360"/>
                <a:gd name="f11" fmla="+- 0 0 -270"/>
                <a:gd name="f12" fmla="+- 0 0 -180"/>
                <a:gd name="f13" fmla="+- 0 0 -90"/>
                <a:gd name="f14" fmla="abs f3"/>
                <a:gd name="f15" fmla="abs f4"/>
                <a:gd name="f16" fmla="abs f5"/>
                <a:gd name="f17" fmla="*/ f10 f0 1"/>
                <a:gd name="f18" fmla="*/ f11 f0 1"/>
                <a:gd name="f19" fmla="*/ f12 f0 1"/>
                <a:gd name="f20" fmla="*/ f13 f0 1"/>
                <a:gd name="f21" fmla="?: f14 f3 1"/>
                <a:gd name="f22" fmla="?: f15 f4 1"/>
                <a:gd name="f23" fmla="?: f16 f5 1"/>
                <a:gd name="f24" fmla="*/ f17 1 f2"/>
                <a:gd name="f25" fmla="*/ f18 1 f2"/>
                <a:gd name="f26" fmla="*/ f19 1 f2"/>
                <a:gd name="f27" fmla="*/ f20 1 f2"/>
                <a:gd name="f28" fmla="*/ f21 1 21600"/>
                <a:gd name="f29" fmla="*/ f22 1 21600"/>
                <a:gd name="f30" fmla="*/ 21600 f21 1"/>
                <a:gd name="f31" fmla="*/ 21600 f22 1"/>
                <a:gd name="f32" fmla="+- f24 0 f1"/>
                <a:gd name="f33" fmla="+- f25 0 f1"/>
                <a:gd name="f34" fmla="+- f26 0 f1"/>
                <a:gd name="f35" fmla="+- f27 0 f1"/>
                <a:gd name="f36" fmla="min f29 f28"/>
                <a:gd name="f37" fmla="*/ f30 1 f23"/>
                <a:gd name="f38" fmla="*/ f31 1 f23"/>
                <a:gd name="f39" fmla="val f37"/>
                <a:gd name="f40" fmla="val f38"/>
                <a:gd name="f41" fmla="*/ f6 f36 1"/>
                <a:gd name="f42" fmla="+- f40 0 f6"/>
                <a:gd name="f43" fmla="+- f39 0 f6"/>
                <a:gd name="f44" fmla="*/ f40 f36 1"/>
                <a:gd name="f45" fmla="*/ f39 f36 1"/>
                <a:gd name="f46" fmla="min f43 f42"/>
                <a:gd name="f47" fmla="*/ f46 f9 1"/>
                <a:gd name="f48" fmla="*/ f46 f8 1"/>
                <a:gd name="f49" fmla="*/ f46 f7 1"/>
                <a:gd name="f50" fmla="*/ f47 1 100000"/>
                <a:gd name="f51" fmla="*/ f48 1 50000"/>
                <a:gd name="f52" fmla="*/ f48 1 100000"/>
                <a:gd name="f53" fmla="*/ f49 1 200000"/>
                <a:gd name="f54" fmla="*/ f49 1 100000"/>
                <a:gd name="f55" fmla="+- f39 0 f51"/>
                <a:gd name="f56" fmla="+- f39 0 f52"/>
                <a:gd name="f57" fmla="+- f40 0 f54"/>
                <a:gd name="f58" fmla="+- f50 f40 0"/>
                <a:gd name="f59" fmla="*/ f50 f36 1"/>
                <a:gd name="f60" fmla="+- f56 0 f53"/>
                <a:gd name="f61" fmla="+- f56 f53 0"/>
                <a:gd name="f62" fmla="+- f57 f40 0"/>
                <a:gd name="f63" fmla="*/ f58 1 2"/>
                <a:gd name="f64" fmla="*/ f57 f36 1"/>
                <a:gd name="f65" fmla="*/ f55 f36 1"/>
                <a:gd name="f66" fmla="*/ f56 f36 1"/>
                <a:gd name="f67" fmla="*/ f61 1 2"/>
                <a:gd name="f68" fmla="*/ f62 1 2"/>
                <a:gd name="f69" fmla="*/ f61 f36 1"/>
                <a:gd name="f70" fmla="*/ f60 f36 1"/>
                <a:gd name="f71" fmla="*/ f63 f36 1"/>
                <a:gd name="f72" fmla="*/ f68 f36 1"/>
                <a:gd name="f73" fmla="*/ f67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66" y="f41"/>
                </a:cxn>
                <a:cxn ang="f33">
                  <a:pos x="f65" y="f59"/>
                </a:cxn>
                <a:cxn ang="f33">
                  <a:pos x="f41" y="f72"/>
                </a:cxn>
                <a:cxn ang="f34">
                  <a:pos x="f73" y="f44"/>
                </a:cxn>
                <a:cxn ang="f35">
                  <a:pos x="f69" y="f71"/>
                </a:cxn>
                <a:cxn ang="f35">
                  <a:pos x="f45" y="f59"/>
                </a:cxn>
              </a:cxnLst>
              <a:rect l="f41" t="f64" r="f69" b="f44"/>
              <a:pathLst>
                <a:path>
                  <a:moveTo>
                    <a:pt x="f41" y="f64"/>
                  </a:moveTo>
                  <a:lnTo>
                    <a:pt x="f70" y="f64"/>
                  </a:lnTo>
                  <a:lnTo>
                    <a:pt x="f70" y="f59"/>
                  </a:lnTo>
                  <a:lnTo>
                    <a:pt x="f65" y="f59"/>
                  </a:lnTo>
                  <a:lnTo>
                    <a:pt x="f66" y="f41"/>
                  </a:lnTo>
                  <a:lnTo>
                    <a:pt x="f45" y="f59"/>
                  </a:lnTo>
                  <a:lnTo>
                    <a:pt x="f69" y="f59"/>
                  </a:lnTo>
                  <a:lnTo>
                    <a:pt x="f69" y="f44"/>
                  </a:lnTo>
                  <a:lnTo>
                    <a:pt x="f41" y="f44"/>
                  </a:lnTo>
                  <a:close/>
                </a:path>
              </a:pathLst>
            </a:custGeom>
            <a:solidFill>
              <a:srgbClr val="C0C9E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D30182B-EA6E-9B5E-0CE2-4309BBBB226B}"/>
                </a:ext>
              </a:extLst>
            </p:cNvPr>
            <p:cNvSpPr/>
            <p:nvPr/>
          </p:nvSpPr>
          <p:spPr>
            <a:xfrm>
              <a:off x="2190554" y="2204316"/>
              <a:ext cx="7487847" cy="15979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409393"/>
                <a:gd name="f7" fmla="val 1597913"/>
                <a:gd name="f8" fmla="val 266372"/>
                <a:gd name="f9" fmla="val 119259"/>
                <a:gd name="f10" fmla="val 6143021"/>
                <a:gd name="f11" fmla="val 6290134"/>
                <a:gd name="f12" fmla="val 1331541"/>
                <a:gd name="f13" fmla="val 1478654"/>
                <a:gd name="f14" fmla="+- 0 0 -90"/>
                <a:gd name="f15" fmla="*/ f3 1 6409393"/>
                <a:gd name="f16" fmla="*/ f4 1 1597913"/>
                <a:gd name="f17" fmla="+- f7 0 f5"/>
                <a:gd name="f18" fmla="+- f6 0 f5"/>
                <a:gd name="f19" fmla="*/ f14 f0 1"/>
                <a:gd name="f20" fmla="*/ f18 1 6409393"/>
                <a:gd name="f21" fmla="*/ f17 1 1597913"/>
                <a:gd name="f22" fmla="*/ 0 f18 1"/>
                <a:gd name="f23" fmla="*/ 266372 f17 1"/>
                <a:gd name="f24" fmla="*/ 266372 f18 1"/>
                <a:gd name="f25" fmla="*/ 0 f17 1"/>
                <a:gd name="f26" fmla="*/ 6143021 f18 1"/>
                <a:gd name="f27" fmla="*/ 6409393 f18 1"/>
                <a:gd name="f28" fmla="*/ 1331541 f17 1"/>
                <a:gd name="f29" fmla="*/ 1597913 f17 1"/>
                <a:gd name="f30" fmla="*/ f19 1 f2"/>
                <a:gd name="f31" fmla="*/ f22 1 6409393"/>
                <a:gd name="f32" fmla="*/ f23 1 1597913"/>
                <a:gd name="f33" fmla="*/ f24 1 6409393"/>
                <a:gd name="f34" fmla="*/ f25 1 1597913"/>
                <a:gd name="f35" fmla="*/ f26 1 6409393"/>
                <a:gd name="f36" fmla="*/ f27 1 6409393"/>
                <a:gd name="f37" fmla="*/ f28 1 1597913"/>
                <a:gd name="f38" fmla="*/ f29 1 159791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6409393" h="159791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84699" tIns="184699" rIns="184699" bIns="184699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2.Find the right ‘Standard’ that best matches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87CDFB-FA82-052B-BFAB-758C6F9392B3}"/>
                </a:ext>
              </a:extLst>
            </p:cNvPr>
            <p:cNvSpPr/>
            <p:nvPr/>
          </p:nvSpPr>
          <p:spPr>
            <a:xfrm>
              <a:off x="9511826" y="1019437"/>
              <a:ext cx="2603113" cy="2024874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52F4F95-C904-3C9C-1748-E04EFEC4D5B2}"/>
                </a:ext>
              </a:extLst>
            </p:cNvPr>
            <p:cNvSpPr/>
            <p:nvPr/>
          </p:nvSpPr>
          <p:spPr>
            <a:xfrm>
              <a:off x="2199487" y="3924796"/>
              <a:ext cx="7478913" cy="15467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45745"/>
                <a:gd name="f7" fmla="val 1546780"/>
                <a:gd name="f8" fmla="val 257848"/>
                <a:gd name="f9" fmla="val 115442"/>
                <a:gd name="f10" fmla="val 4687897"/>
                <a:gd name="f11" fmla="val 4830303"/>
                <a:gd name="f12" fmla="val 1288932"/>
                <a:gd name="f13" fmla="val 1431338"/>
                <a:gd name="f14" fmla="+- 0 0 -90"/>
                <a:gd name="f15" fmla="*/ f3 1 4945745"/>
                <a:gd name="f16" fmla="*/ f4 1 1546780"/>
                <a:gd name="f17" fmla="+- f7 0 f5"/>
                <a:gd name="f18" fmla="+- f6 0 f5"/>
                <a:gd name="f19" fmla="*/ f14 f0 1"/>
                <a:gd name="f20" fmla="*/ f18 1 4945745"/>
                <a:gd name="f21" fmla="*/ f17 1 1546780"/>
                <a:gd name="f22" fmla="*/ 0 f18 1"/>
                <a:gd name="f23" fmla="*/ 257848 f17 1"/>
                <a:gd name="f24" fmla="*/ 257848 f18 1"/>
                <a:gd name="f25" fmla="*/ 0 f17 1"/>
                <a:gd name="f26" fmla="*/ 4687897 f18 1"/>
                <a:gd name="f27" fmla="*/ 4945745 f18 1"/>
                <a:gd name="f28" fmla="*/ 1288932 f17 1"/>
                <a:gd name="f29" fmla="*/ 1546780 f17 1"/>
                <a:gd name="f30" fmla="*/ f19 1 f2"/>
                <a:gd name="f31" fmla="*/ f22 1 4945745"/>
                <a:gd name="f32" fmla="*/ f23 1 1546780"/>
                <a:gd name="f33" fmla="*/ f24 1 4945745"/>
                <a:gd name="f34" fmla="*/ f25 1 1546780"/>
                <a:gd name="f35" fmla="*/ f26 1 4945745"/>
                <a:gd name="f36" fmla="*/ f27 1 4945745"/>
                <a:gd name="f37" fmla="*/ f28 1 1546780"/>
                <a:gd name="f38" fmla="*/ f29 1 154678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945745" h="154678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472C4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82203" tIns="182203" rIns="182203" bIns="182203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8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3. Find the right provider and delivery model.</a:t>
              </a: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2C8A31FB-BC17-2619-E25E-20CD6D627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12" y="5407542"/>
            <a:ext cx="1191819" cy="11526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C4EAE29-98E7-85BD-8D06-126297472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12" y="6695812"/>
            <a:ext cx="9900757" cy="1280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9ACE0F03-1B7E-400D-6C8D-FCC2F767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1" y="-152044"/>
            <a:ext cx="2714103" cy="19118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Oval 15">
            <a:extLst>
              <a:ext uri="{FF2B5EF4-FFF2-40B4-BE49-F238E27FC236}">
                <a16:creationId xmlns:a16="http://schemas.microsoft.com/office/drawing/2014/main" id="{6BB0B9BE-EC09-514D-095C-55AE364DED71}"/>
              </a:ext>
            </a:extLst>
          </p:cNvPr>
          <p:cNvSpPr/>
          <p:nvPr/>
        </p:nvSpPr>
        <p:spPr>
          <a:xfrm>
            <a:off x="2190554" y="5518274"/>
            <a:ext cx="6911602" cy="115262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172C5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4. Finally, do the recruitment part last. (Partner</a:t>
            </a:r>
            <a:r>
              <a:rPr lang="en-GB" sz="2400" b="0" i="0" u="none" strike="noStrike" kern="1200" cap="none" spc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your provider to help you)</a:t>
            </a: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738</Words>
  <Application>Microsoft Office PowerPoint</Application>
  <PresentationFormat>Widescreen</PresentationFormat>
  <Paragraphs>75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Quire Sans Pro Light</vt:lpstr>
      <vt:lpstr>Segoe UI</vt:lpstr>
      <vt:lpstr>Tisa Offc Serif Pro</vt:lpstr>
      <vt:lpstr>Office Theme</vt:lpstr>
      <vt:lpstr>Apprenticeships unmasked.   Are they right for my business?</vt:lpstr>
      <vt:lpstr>Content for today:</vt:lpstr>
      <vt:lpstr>1) What are Apprenticeships?</vt:lpstr>
      <vt:lpstr>2) Who can be an apprentice?</vt:lpstr>
      <vt:lpstr>3) Types of apprenticeships and how do I find the right one?</vt:lpstr>
      <vt:lpstr>4) How are they paid for?</vt:lpstr>
      <vt:lpstr>5) Will it help my business grow?</vt:lpstr>
      <vt:lpstr>6. What else do I need to consider?</vt:lpstr>
      <vt:lpstr>7. What’s the best process to follow?</vt:lpstr>
      <vt:lpstr>8. Is there any Support?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Apprenticeships unmasked.   Are they right for my business?</dc:title>
  <dc:creator>Adrian ONeill</dc:creator>
  <cp:lastModifiedBy>Adrian ONeill</cp:lastModifiedBy>
  <cp:revision>2</cp:revision>
  <dcterms:created xsi:type="dcterms:W3CDTF">2024-06-03T13:21:24Z</dcterms:created>
  <dcterms:modified xsi:type="dcterms:W3CDTF">2024-06-28T08:45:11Z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2024-06-03T13:24:54Z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c1ae8065-d769-4047-b134-8a22b30c1c5f</vt:lpwstr>
  </property>
  <property fmtid="{D5CDD505-2E9C-101B-9397-08002B2CF9AE}" pid="7" name="MSIP_Label_defa4170-0d19-0005-0004-bc88714345d2_ActionId">
    <vt:lpwstr>1952048a-7735-4f77-967b-b298fe3cd52c</vt:lpwstr>
  </property>
  <property fmtid="{D5CDD505-2E9C-101B-9397-08002B2CF9AE}" pid="8" name="MSIP_Label_defa4170-0d19-0005-0004-bc88714345d2_ContentBits">
    <vt:lpwstr>0</vt:lpwstr>
  </property>
</Properties>
</file>